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0" r:id="rId3"/>
    <p:sldId id="280" r:id="rId4"/>
    <p:sldId id="302" r:id="rId5"/>
    <p:sldId id="277" r:id="rId6"/>
    <p:sldId id="257" r:id="rId7"/>
    <p:sldId id="303" r:id="rId8"/>
    <p:sldId id="287" r:id="rId9"/>
    <p:sldId id="274" r:id="rId10"/>
    <p:sldId id="261" r:id="rId11"/>
    <p:sldId id="299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CC"/>
    <a:srgbClr val="006600"/>
    <a:srgbClr val="0000FF"/>
    <a:srgbClr val="990000"/>
    <a:srgbClr val="FFFF00"/>
    <a:srgbClr val="FF33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74" d="100"/>
          <a:sy n="74" d="100"/>
        </p:scale>
        <p:origin x="32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95D331-5847-47F2-A148-91EF33B115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ABD7B82-510A-4C78-B533-FFB9D0C8DC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9F1493-3722-40B4-81DF-5A738AD82B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3F2EC784-B98E-4FBD-8CCC-AB36C2B9AE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3363AD41-2946-4542-BA82-E2BEBBEE50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8C5EB79F-A382-4200-881B-D9D387730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CD5E97-699A-48C6-8B38-7752C466F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0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8019F4-2284-4F9D-AE36-E66C0100A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DAFED-C361-4DD1-8272-DE31242AC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5358D0-523B-4064-8ED7-3562CFAD6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0975-73B8-44A1-98B5-AABD804D4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10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D0FA18-92D0-43CF-ABB0-4C93AF69D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84A34-A935-4BBC-B4C1-6C7EE5DE5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5265DA-F985-425E-A2B7-FE369D23F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390B-D8AA-48BA-8C7A-A306130C0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7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96BBEF-40E1-4190-A864-61E1668A3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67040-1355-4711-A505-8B68D7927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C5381D-9E56-4D44-882B-7294CB58B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685F-069A-4A28-AFDF-E1CFA38D5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32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3E348F-A992-48C1-9602-D43576370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C1162-711B-4EDF-89A7-77C9618BE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B3BA14-E770-4E09-A56E-039E4B5DA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F18F-497E-417F-984F-8FE6258B4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44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4939C3-BC9F-4857-9707-5FA81865F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9A75C-9769-432A-A935-285446AF0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BC70C-3B9A-49AB-84F3-5356BA15F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919DB-7B78-44D9-8FA0-5F5AF3681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7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221421-BDB3-4AB8-BF5A-A6E3B3272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BFCF8E-D0E5-46FB-B8F1-88F9BE46B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2403A-499C-45E4-AB24-42949355D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AADA-4309-4715-8481-6B33EFB74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12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5809A-04ED-48EE-9633-E1535243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7E1FF-B3DA-4F88-BDB2-DB6B37CD1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38BB-2FC2-4FC3-B0E2-B5E3D8DD7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A58F-C06C-48F4-9319-64E259337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4CEF05-D1DC-43C1-9E8F-C49918B56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DD9D70-D565-425E-A5B1-0A9AC6482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34C736-934C-4D35-865F-20FD5580C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018D-A6F0-4877-B185-A0A7D033B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0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19DDF8-ADA8-4D85-B223-664AF7EBD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390602-22AB-4275-8A85-9F3D0C9D9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4F0AB9-1945-4A33-AF92-925260D26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D19F-A614-4312-9AA5-0A07F22A6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01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1851B5-B4C2-4BFE-8101-0F581526B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4B2F7B-43C2-4D36-8A69-074EC485C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607E3F-012B-4625-B052-B3CB4C760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E122-0446-4BB5-B79A-268971C1A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39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71ACB-9118-42AD-92A1-AC9245D4F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37353-D3FB-4CF2-AD64-F302BC2E8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35BAA-DC83-42FA-8AEC-FC9A1B4AF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6109-B0CE-40A4-BA06-4B1F77CC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5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FA-9D00-4841-A9B0-C1DA5B4D6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2801A-AEF6-4833-A8D4-330F4DF25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DC1A5-9B57-47C0-8BC8-6999FC6FB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7CCA-ABFC-40C9-96B4-4DD727987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03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EA3FA5-56C8-4B06-8E8A-574F191A8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DFB339-22BC-46FC-9D1D-8D4FED298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93D6E-23C9-49FA-90E2-D4CB440A50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F8FA39-DC6C-4CA4-8AF3-8E73F510EC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60A138-AB3D-4194-BFBA-1632AD3E28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44AC25-5BF0-4059-B1D6-1C41F5BDA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16059F9-8916-4E18-96A3-7D46AD094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594" y="56280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EB58D54A-253B-45C3-B244-0DB306D36AD9}"/>
              </a:ext>
            </a:extLst>
          </p:cNvPr>
          <p:cNvSpPr txBox="1"/>
          <p:nvPr/>
        </p:nvSpPr>
        <p:spPr>
          <a:xfrm>
            <a:off x="1126949" y="3020097"/>
            <a:ext cx="10442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a typeface="inpin heiti" charset="-122"/>
                <a:cs typeface="Times New Roman" panose="02020603050405020304" pitchFamily="18" charset="0"/>
              </a:rPr>
              <a:t>LUYỆN TỪ VÀ CÂU</a:t>
            </a:r>
            <a:endParaRPr lang="zh-CN" altLang="en-US" sz="88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6A5FA-AEE5-443F-BB15-79E9634E223A}"/>
              </a:ext>
            </a:extLst>
          </p:cNvPr>
          <p:cNvSpPr txBox="1"/>
          <p:nvPr/>
        </p:nvSpPr>
        <p:spPr>
          <a:xfrm>
            <a:off x="1371600" y="1909452"/>
            <a:ext cx="10242376" cy="1021556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GIẢNG ĐIỆN TỬ LỚP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A9430-E2C8-42CD-BCF0-EF81977A5D8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8" y="340124"/>
            <a:ext cx="1086484" cy="1017235"/>
          </a:xfrm>
          <a:prstGeom prst="rect">
            <a:avLst/>
          </a:prstGeom>
        </p:spPr>
      </p:pic>
      <p:pic>
        <p:nvPicPr>
          <p:cNvPr id="8" name="图片 341">
            <a:extLst>
              <a:ext uri="{FF2B5EF4-FFF2-40B4-BE49-F238E27FC236}">
                <a16:creationId xmlns:a16="http://schemas.microsoft.com/office/drawing/2014/main" id="{2B9C28E2-C110-4D41-853A-80558980D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44" y="4408311"/>
            <a:ext cx="5887250" cy="24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516128D-CB9B-478F-9357-84A13BFC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19" y="533400"/>
            <a:ext cx="117856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có thể đặt dấu phẩy vào chỗ nào trong mỗi câu sau?</a:t>
            </a:r>
          </a:p>
          <a:p>
            <a:pPr eaLnBrk="1" hangingPunct="1"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Ếch con ngoan ngoãn chăm chỉ và thông minh. </a:t>
            </a:r>
          </a:p>
          <a:p>
            <a:pPr eaLnBrk="1" hangingPunct="1"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Nắng cuối thu vàng ong dù giữa trưa cũng chỉ dìu dịu.</a:t>
            </a:r>
          </a:p>
          <a:p>
            <a:pPr eaLnBrk="1" hangingPunct="1"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Trời xanh ngắt trên cao xanh như dòng sông trong trôi lặng lẽ giữa những ngọn cây hè phố.</a:t>
            </a:r>
          </a:p>
          <a:p>
            <a:pPr eaLnBrk="1" hangingPunct="1">
              <a:buFontTx/>
              <a:buNone/>
            </a:pP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90EBEDA-D64C-4BFF-AFB4-342AA609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36026"/>
            <a:ext cx="375424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62C2DC15-9DB0-4920-833D-1DE6C36D1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787" y="2763785"/>
            <a:ext cx="37676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91A1F12-0610-4DBD-A293-BCE36C53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624" y="4143713"/>
            <a:ext cx="37676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1405927-BA37-4452-98DA-E8D5E56A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76800"/>
            <a:ext cx="37676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33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520146C-CA9D-4E5A-8F0B-EB053B99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04800"/>
            <a:ext cx="955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3200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5A7E68C5-CB91-45FD-B6FB-A34BA5B1B81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6713" y="2139949"/>
            <a:ext cx="11416044" cy="1458385"/>
            <a:chOff x="-112" y="1348"/>
            <a:chExt cx="4428" cy="919"/>
          </a:xfrm>
        </p:grpSpPr>
        <p:sp>
          <p:nvSpPr>
            <p:cNvPr id="15390" name="Rectangle 13">
              <a:extLst>
                <a:ext uri="{FF2B5EF4-FFF2-40B4-BE49-F238E27FC236}">
                  <a16:creationId xmlns:a16="http://schemas.microsoft.com/office/drawing/2014/main" id="{97FFB14A-9471-4FB2-854D-745E9556A67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92" y="1484"/>
              <a:ext cx="3792" cy="6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89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    </a:t>
              </a:r>
            </a:p>
          </p:txBody>
        </p:sp>
        <p:grpSp>
          <p:nvGrpSpPr>
            <p:cNvPr id="15391" name="Group 43">
              <a:extLst>
                <a:ext uri="{FF2B5EF4-FFF2-40B4-BE49-F238E27FC236}">
                  <a16:creationId xmlns:a16="http://schemas.microsoft.com/office/drawing/2014/main" id="{0094D1AD-7026-4E68-9B17-3B83DD541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12" y="1348"/>
              <a:ext cx="4428" cy="919"/>
              <a:chOff x="-112" y="1348"/>
              <a:chExt cx="4428" cy="919"/>
            </a:xfrm>
          </p:grpSpPr>
          <p:grpSp>
            <p:nvGrpSpPr>
              <p:cNvPr id="15392" name="Group 15">
                <a:extLst>
                  <a:ext uri="{FF2B5EF4-FFF2-40B4-BE49-F238E27FC236}">
                    <a16:creationId xmlns:a16="http://schemas.microsoft.com/office/drawing/2014/main" id="{C0419CDC-B83C-4EEC-AD93-5E734E5B89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8" y="1348"/>
                <a:ext cx="768" cy="919"/>
                <a:chOff x="1486" y="1970"/>
                <a:chExt cx="432" cy="432"/>
              </a:xfrm>
            </p:grpSpPr>
            <p:grpSp>
              <p:nvGrpSpPr>
                <p:cNvPr id="15394" name="Group 16">
                  <a:extLst>
                    <a:ext uri="{FF2B5EF4-FFF2-40B4-BE49-F238E27FC236}">
                      <a16:creationId xmlns:a16="http://schemas.microsoft.com/office/drawing/2014/main" id="{9082C2D0-5C54-4DCB-92B9-4104BE3958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6" y="1970"/>
                  <a:ext cx="432" cy="432"/>
                  <a:chOff x="2010" y="1927"/>
                  <a:chExt cx="1680" cy="1680"/>
                </a:xfrm>
              </p:grpSpPr>
              <p:sp>
                <p:nvSpPr>
                  <p:cNvPr id="15396" name="Oval 17">
                    <a:extLst>
                      <a:ext uri="{FF2B5EF4-FFF2-40B4-BE49-F238E27FC236}">
                        <a16:creationId xmlns:a16="http://schemas.microsoft.com/office/drawing/2014/main" id="{F7CFFE3C-A36B-4516-8489-6B31539A2C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0" y="1927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643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97" name="Freeform 18">
                    <a:extLst>
                      <a:ext uri="{FF2B5EF4-FFF2-40B4-BE49-F238E27FC236}">
                        <a16:creationId xmlns:a16="http://schemas.microsoft.com/office/drawing/2014/main" id="{0B9CD551-CC29-4855-B6E1-DDA138DE2C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160 w 1321"/>
                      <a:gd name="T1" fmla="*/ 199 h 712"/>
                      <a:gd name="T2" fmla="*/ 1174 w 1321"/>
                      <a:gd name="T3" fmla="*/ 221 h 712"/>
                      <a:gd name="T4" fmla="*/ 1177 w 1321"/>
                      <a:gd name="T5" fmla="*/ 240 h 712"/>
                      <a:gd name="T6" fmla="*/ 1172 w 1321"/>
                      <a:gd name="T7" fmla="*/ 257 h 712"/>
                      <a:gd name="T8" fmla="*/ 1157 w 1321"/>
                      <a:gd name="T9" fmla="*/ 273 h 712"/>
                      <a:gd name="T10" fmla="*/ 1134 w 1321"/>
                      <a:gd name="T11" fmla="*/ 289 h 712"/>
                      <a:gd name="T12" fmla="*/ 1105 w 1321"/>
                      <a:gd name="T13" fmla="*/ 301 h 712"/>
                      <a:gd name="T14" fmla="*/ 1066 w 1321"/>
                      <a:gd name="T15" fmla="*/ 313 h 712"/>
                      <a:gd name="T16" fmla="*/ 1023 w 1321"/>
                      <a:gd name="T17" fmla="*/ 324 h 712"/>
                      <a:gd name="T18" fmla="*/ 973 w 1321"/>
                      <a:gd name="T19" fmla="*/ 332 h 712"/>
                      <a:gd name="T20" fmla="*/ 919 w 1321"/>
                      <a:gd name="T21" fmla="*/ 340 h 712"/>
                      <a:gd name="T22" fmla="*/ 862 w 1321"/>
                      <a:gd name="T23" fmla="*/ 345 h 712"/>
                      <a:gd name="T24" fmla="*/ 799 w 1321"/>
                      <a:gd name="T25" fmla="*/ 351 h 712"/>
                      <a:gd name="T26" fmla="*/ 735 w 1321"/>
                      <a:gd name="T27" fmla="*/ 354 h 712"/>
                      <a:gd name="T28" fmla="*/ 709 w 1321"/>
                      <a:gd name="T29" fmla="*/ 355 h 712"/>
                      <a:gd name="T30" fmla="*/ 425 w 1321"/>
                      <a:gd name="T31" fmla="*/ 355 h 712"/>
                      <a:gd name="T32" fmla="*/ 421 w 1321"/>
                      <a:gd name="T33" fmla="*/ 355 h 712"/>
                      <a:gd name="T34" fmla="*/ 365 w 1321"/>
                      <a:gd name="T35" fmla="*/ 353 h 712"/>
                      <a:gd name="T36" fmla="*/ 311 w 1321"/>
                      <a:gd name="T37" fmla="*/ 351 h 712"/>
                      <a:gd name="T38" fmla="*/ 260 w 1321"/>
                      <a:gd name="T39" fmla="*/ 347 h 712"/>
                      <a:gd name="T40" fmla="*/ 211 w 1321"/>
                      <a:gd name="T41" fmla="*/ 344 h 712"/>
                      <a:gd name="T42" fmla="*/ 167 w 1321"/>
                      <a:gd name="T43" fmla="*/ 337 h 712"/>
                      <a:gd name="T44" fmla="*/ 126 w 1321"/>
                      <a:gd name="T45" fmla="*/ 329 h 712"/>
                      <a:gd name="T46" fmla="*/ 90 w 1321"/>
                      <a:gd name="T47" fmla="*/ 323 h 712"/>
                      <a:gd name="T48" fmla="*/ 61 w 1321"/>
                      <a:gd name="T49" fmla="*/ 314 h 712"/>
                      <a:gd name="T50" fmla="*/ 33 w 1321"/>
                      <a:gd name="T51" fmla="*/ 303 h 712"/>
                      <a:gd name="T52" fmla="*/ 18 w 1321"/>
                      <a:gd name="T53" fmla="*/ 290 h 712"/>
                      <a:gd name="T54" fmla="*/ 6 w 1321"/>
                      <a:gd name="T55" fmla="*/ 276 h 712"/>
                      <a:gd name="T56" fmla="*/ 0 w 1321"/>
                      <a:gd name="T57" fmla="*/ 261 h 712"/>
                      <a:gd name="T58" fmla="*/ 0 w 1321"/>
                      <a:gd name="T59" fmla="*/ 259 h 712"/>
                      <a:gd name="T60" fmla="*/ 4 w 1321"/>
                      <a:gd name="T61" fmla="*/ 242 h 712"/>
                      <a:gd name="T62" fmla="*/ 16 w 1321"/>
                      <a:gd name="T63" fmla="*/ 222 h 712"/>
                      <a:gd name="T64" fmla="*/ 45 w 1321"/>
                      <a:gd name="T65" fmla="*/ 184 h 712"/>
                      <a:gd name="T66" fmla="*/ 82 w 1321"/>
                      <a:gd name="T67" fmla="*/ 149 h 712"/>
                      <a:gd name="T68" fmla="*/ 130 w 1321"/>
                      <a:gd name="T69" fmla="*/ 118 h 712"/>
                      <a:gd name="T70" fmla="*/ 181 w 1321"/>
                      <a:gd name="T71" fmla="*/ 88 h 712"/>
                      <a:gd name="T72" fmla="*/ 240 w 1321"/>
                      <a:gd name="T73" fmla="*/ 61 h 712"/>
                      <a:gd name="T74" fmla="*/ 305 w 1321"/>
                      <a:gd name="T75" fmla="*/ 41 h 712"/>
                      <a:gd name="T76" fmla="*/ 370 w 1321"/>
                      <a:gd name="T77" fmla="*/ 23 h 712"/>
                      <a:gd name="T78" fmla="*/ 443 w 1321"/>
                      <a:gd name="T79" fmla="*/ 11 h 712"/>
                      <a:gd name="T80" fmla="*/ 518 w 1321"/>
                      <a:gd name="T81" fmla="*/ 4 h 712"/>
                      <a:gd name="T82" fmla="*/ 595 w 1321"/>
                      <a:gd name="T83" fmla="*/ 0 h 712"/>
                      <a:gd name="T84" fmla="*/ 595 w 1321"/>
                      <a:gd name="T85" fmla="*/ 0 h 712"/>
                      <a:gd name="T86" fmla="*/ 677 w 1321"/>
                      <a:gd name="T87" fmla="*/ 4 h 712"/>
                      <a:gd name="T88" fmla="*/ 755 w 1321"/>
                      <a:gd name="T89" fmla="*/ 11 h 712"/>
                      <a:gd name="T90" fmla="*/ 831 w 1321"/>
                      <a:gd name="T91" fmla="*/ 26 h 712"/>
                      <a:gd name="T92" fmla="*/ 901 w 1321"/>
                      <a:gd name="T93" fmla="*/ 45 h 712"/>
                      <a:gd name="T94" fmla="*/ 965 w 1321"/>
                      <a:gd name="T95" fmla="*/ 69 h 712"/>
                      <a:gd name="T96" fmla="*/ 1024 w 1321"/>
                      <a:gd name="T97" fmla="*/ 97 h 712"/>
                      <a:gd name="T98" fmla="*/ 1077 w 1321"/>
                      <a:gd name="T99" fmla="*/ 127 h 712"/>
                      <a:gd name="T100" fmla="*/ 1122 w 1321"/>
                      <a:gd name="T101" fmla="*/ 162 h 712"/>
                      <a:gd name="T102" fmla="*/ 1160 w 1321"/>
                      <a:gd name="T103" fmla="*/ 199 h 712"/>
                      <a:gd name="T104" fmla="*/ 1160 w 1321"/>
                      <a:gd name="T105" fmla="*/ 19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533"/>
                  </a:p>
                </p:txBody>
              </p:sp>
            </p:grpSp>
            <p:sp>
              <p:nvSpPr>
                <p:cNvPr id="171027" name="Text Box 19">
                  <a:extLst>
                    <a:ext uri="{FF2B5EF4-FFF2-40B4-BE49-F238E27FC236}">
                      <a16:creationId xmlns:a16="http://schemas.microsoft.com/office/drawing/2014/main" id="{7F52FF50-A1DA-4720-9640-7EFCBE2D11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39" y="2053"/>
                  <a:ext cx="154" cy="22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267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rPr>
                    <a:t>A</a:t>
                  </a:r>
                </a:p>
              </p:txBody>
            </p:sp>
          </p:grpSp>
          <p:sp>
            <p:nvSpPr>
              <p:cNvPr id="15393" name="Text Box 20">
                <a:extLst>
                  <a:ext uri="{FF2B5EF4-FFF2-40B4-BE49-F238E27FC236}">
                    <a16:creationId xmlns:a16="http://schemas.microsoft.com/office/drawing/2014/main" id="{88692A10-836E-475B-A57F-93A6B6019246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-112" y="1565"/>
                <a:ext cx="359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60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tinh khôn, vuông vắn, trong sáng,...</a:t>
                </a:r>
                <a:r>
                  <a:rPr lang="en-US" altLang="en-US" sz="3600" b="1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AB70DB57-D84A-4667-BDCA-73B1CE5C018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6400" y="3657600"/>
            <a:ext cx="10414000" cy="1371600"/>
            <a:chOff x="0" y="1728"/>
            <a:chExt cx="3757" cy="634"/>
          </a:xfrm>
        </p:grpSpPr>
        <p:sp>
          <p:nvSpPr>
            <p:cNvPr id="15382" name="Rectangle 22">
              <a:extLst>
                <a:ext uri="{FF2B5EF4-FFF2-40B4-BE49-F238E27FC236}">
                  <a16:creationId xmlns:a16="http://schemas.microsoft.com/office/drawing/2014/main" id="{307A97D9-CCD4-4AFE-B814-B0415FB7382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872"/>
              <a:ext cx="3264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383" name="Group 23">
              <a:extLst>
                <a:ext uri="{FF2B5EF4-FFF2-40B4-BE49-F238E27FC236}">
                  <a16:creationId xmlns:a16="http://schemas.microsoft.com/office/drawing/2014/main" id="{7220AD9D-9067-4C48-BCFB-ACABB3B75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3757" cy="634"/>
              <a:chOff x="0" y="1728"/>
              <a:chExt cx="3757" cy="634"/>
            </a:xfrm>
          </p:grpSpPr>
          <p:grpSp>
            <p:nvGrpSpPr>
              <p:cNvPr id="15384" name="Group 24">
                <a:extLst>
                  <a:ext uri="{FF2B5EF4-FFF2-40B4-BE49-F238E27FC236}">
                    <a16:creationId xmlns:a16="http://schemas.microsoft.com/office/drawing/2014/main" id="{75EB51CB-E527-4B8D-BAA2-D20C5132AF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1728"/>
                <a:ext cx="685" cy="634"/>
                <a:chOff x="3938" y="1968"/>
                <a:chExt cx="430" cy="437"/>
              </a:xfrm>
            </p:grpSpPr>
            <p:grpSp>
              <p:nvGrpSpPr>
                <p:cNvPr id="15386" name="Group 25">
                  <a:extLst>
                    <a:ext uri="{FF2B5EF4-FFF2-40B4-BE49-F238E27FC236}">
                      <a16:creationId xmlns:a16="http://schemas.microsoft.com/office/drawing/2014/main" id="{BA7680E8-C1E5-4945-A0C3-557FA77A73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15388" name="Oval 26">
                    <a:extLst>
                      <a:ext uri="{FF2B5EF4-FFF2-40B4-BE49-F238E27FC236}">
                        <a16:creationId xmlns:a16="http://schemas.microsoft.com/office/drawing/2014/main" id="{E88B3CB2-99BD-4A8C-A606-28EFFFB0ED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162D4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9" name="Freeform 27">
                    <a:extLst>
                      <a:ext uri="{FF2B5EF4-FFF2-40B4-BE49-F238E27FC236}">
                        <a16:creationId xmlns:a16="http://schemas.microsoft.com/office/drawing/2014/main" id="{2A2205C9-09C2-4024-BE81-56D39A036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160 w 1321"/>
                      <a:gd name="T1" fmla="*/ 199 h 712"/>
                      <a:gd name="T2" fmla="*/ 1174 w 1321"/>
                      <a:gd name="T3" fmla="*/ 221 h 712"/>
                      <a:gd name="T4" fmla="*/ 1177 w 1321"/>
                      <a:gd name="T5" fmla="*/ 240 h 712"/>
                      <a:gd name="T6" fmla="*/ 1172 w 1321"/>
                      <a:gd name="T7" fmla="*/ 257 h 712"/>
                      <a:gd name="T8" fmla="*/ 1157 w 1321"/>
                      <a:gd name="T9" fmla="*/ 273 h 712"/>
                      <a:gd name="T10" fmla="*/ 1134 w 1321"/>
                      <a:gd name="T11" fmla="*/ 289 h 712"/>
                      <a:gd name="T12" fmla="*/ 1105 w 1321"/>
                      <a:gd name="T13" fmla="*/ 301 h 712"/>
                      <a:gd name="T14" fmla="*/ 1066 w 1321"/>
                      <a:gd name="T15" fmla="*/ 313 h 712"/>
                      <a:gd name="T16" fmla="*/ 1023 w 1321"/>
                      <a:gd name="T17" fmla="*/ 324 h 712"/>
                      <a:gd name="T18" fmla="*/ 973 w 1321"/>
                      <a:gd name="T19" fmla="*/ 332 h 712"/>
                      <a:gd name="T20" fmla="*/ 919 w 1321"/>
                      <a:gd name="T21" fmla="*/ 340 h 712"/>
                      <a:gd name="T22" fmla="*/ 862 w 1321"/>
                      <a:gd name="T23" fmla="*/ 345 h 712"/>
                      <a:gd name="T24" fmla="*/ 799 w 1321"/>
                      <a:gd name="T25" fmla="*/ 351 h 712"/>
                      <a:gd name="T26" fmla="*/ 735 w 1321"/>
                      <a:gd name="T27" fmla="*/ 354 h 712"/>
                      <a:gd name="T28" fmla="*/ 709 w 1321"/>
                      <a:gd name="T29" fmla="*/ 355 h 712"/>
                      <a:gd name="T30" fmla="*/ 425 w 1321"/>
                      <a:gd name="T31" fmla="*/ 355 h 712"/>
                      <a:gd name="T32" fmla="*/ 421 w 1321"/>
                      <a:gd name="T33" fmla="*/ 355 h 712"/>
                      <a:gd name="T34" fmla="*/ 365 w 1321"/>
                      <a:gd name="T35" fmla="*/ 353 h 712"/>
                      <a:gd name="T36" fmla="*/ 311 w 1321"/>
                      <a:gd name="T37" fmla="*/ 351 h 712"/>
                      <a:gd name="T38" fmla="*/ 260 w 1321"/>
                      <a:gd name="T39" fmla="*/ 347 h 712"/>
                      <a:gd name="T40" fmla="*/ 211 w 1321"/>
                      <a:gd name="T41" fmla="*/ 344 h 712"/>
                      <a:gd name="T42" fmla="*/ 167 w 1321"/>
                      <a:gd name="T43" fmla="*/ 337 h 712"/>
                      <a:gd name="T44" fmla="*/ 126 w 1321"/>
                      <a:gd name="T45" fmla="*/ 329 h 712"/>
                      <a:gd name="T46" fmla="*/ 90 w 1321"/>
                      <a:gd name="T47" fmla="*/ 323 h 712"/>
                      <a:gd name="T48" fmla="*/ 61 w 1321"/>
                      <a:gd name="T49" fmla="*/ 314 h 712"/>
                      <a:gd name="T50" fmla="*/ 33 w 1321"/>
                      <a:gd name="T51" fmla="*/ 303 h 712"/>
                      <a:gd name="T52" fmla="*/ 18 w 1321"/>
                      <a:gd name="T53" fmla="*/ 290 h 712"/>
                      <a:gd name="T54" fmla="*/ 6 w 1321"/>
                      <a:gd name="T55" fmla="*/ 276 h 712"/>
                      <a:gd name="T56" fmla="*/ 0 w 1321"/>
                      <a:gd name="T57" fmla="*/ 261 h 712"/>
                      <a:gd name="T58" fmla="*/ 0 w 1321"/>
                      <a:gd name="T59" fmla="*/ 259 h 712"/>
                      <a:gd name="T60" fmla="*/ 4 w 1321"/>
                      <a:gd name="T61" fmla="*/ 242 h 712"/>
                      <a:gd name="T62" fmla="*/ 16 w 1321"/>
                      <a:gd name="T63" fmla="*/ 222 h 712"/>
                      <a:gd name="T64" fmla="*/ 45 w 1321"/>
                      <a:gd name="T65" fmla="*/ 184 h 712"/>
                      <a:gd name="T66" fmla="*/ 82 w 1321"/>
                      <a:gd name="T67" fmla="*/ 149 h 712"/>
                      <a:gd name="T68" fmla="*/ 130 w 1321"/>
                      <a:gd name="T69" fmla="*/ 118 h 712"/>
                      <a:gd name="T70" fmla="*/ 181 w 1321"/>
                      <a:gd name="T71" fmla="*/ 88 h 712"/>
                      <a:gd name="T72" fmla="*/ 240 w 1321"/>
                      <a:gd name="T73" fmla="*/ 61 h 712"/>
                      <a:gd name="T74" fmla="*/ 305 w 1321"/>
                      <a:gd name="T75" fmla="*/ 41 h 712"/>
                      <a:gd name="T76" fmla="*/ 370 w 1321"/>
                      <a:gd name="T77" fmla="*/ 23 h 712"/>
                      <a:gd name="T78" fmla="*/ 443 w 1321"/>
                      <a:gd name="T79" fmla="*/ 11 h 712"/>
                      <a:gd name="T80" fmla="*/ 518 w 1321"/>
                      <a:gd name="T81" fmla="*/ 4 h 712"/>
                      <a:gd name="T82" fmla="*/ 595 w 1321"/>
                      <a:gd name="T83" fmla="*/ 0 h 712"/>
                      <a:gd name="T84" fmla="*/ 595 w 1321"/>
                      <a:gd name="T85" fmla="*/ 0 h 712"/>
                      <a:gd name="T86" fmla="*/ 677 w 1321"/>
                      <a:gd name="T87" fmla="*/ 4 h 712"/>
                      <a:gd name="T88" fmla="*/ 755 w 1321"/>
                      <a:gd name="T89" fmla="*/ 11 h 712"/>
                      <a:gd name="T90" fmla="*/ 831 w 1321"/>
                      <a:gd name="T91" fmla="*/ 26 h 712"/>
                      <a:gd name="T92" fmla="*/ 901 w 1321"/>
                      <a:gd name="T93" fmla="*/ 45 h 712"/>
                      <a:gd name="T94" fmla="*/ 965 w 1321"/>
                      <a:gd name="T95" fmla="*/ 69 h 712"/>
                      <a:gd name="T96" fmla="*/ 1024 w 1321"/>
                      <a:gd name="T97" fmla="*/ 97 h 712"/>
                      <a:gd name="T98" fmla="*/ 1077 w 1321"/>
                      <a:gd name="T99" fmla="*/ 127 h 712"/>
                      <a:gd name="T100" fmla="*/ 1122 w 1321"/>
                      <a:gd name="T101" fmla="*/ 162 h 712"/>
                      <a:gd name="T102" fmla="*/ 1160 w 1321"/>
                      <a:gd name="T103" fmla="*/ 199 h 712"/>
                      <a:gd name="T104" fmla="*/ 1160 w 1321"/>
                      <a:gd name="T105" fmla="*/ 19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533"/>
                  </a:p>
                </p:txBody>
              </p:sp>
            </p:grpSp>
            <p:sp>
              <p:nvSpPr>
                <p:cNvPr id="171036" name="Text Box 28">
                  <a:extLst>
                    <a:ext uri="{FF2B5EF4-FFF2-40B4-BE49-F238E27FC236}">
                      <a16:creationId xmlns:a16="http://schemas.microsoft.com/office/drawing/2014/main" id="{90DD7CAC-7799-4C77-A3D0-2D1398F6A6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085" y="2054"/>
                  <a:ext cx="148" cy="23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267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15385" name="Text Box 29">
                <a:extLst>
                  <a:ext uri="{FF2B5EF4-FFF2-40B4-BE49-F238E27FC236}">
                    <a16:creationId xmlns:a16="http://schemas.microsoft.com/office/drawing/2014/main" id="{07BD9040-115C-4711-8D47-825E735DF10E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948"/>
                <a:ext cx="307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33" i="1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360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ngây thơ, cẩn thận, dịu dàng,...</a:t>
                </a:r>
              </a:p>
            </p:txBody>
          </p:sp>
        </p:grp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id="{FAB815B3-3DA7-473B-B434-C091F08849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6400" y="5208589"/>
            <a:ext cx="11586123" cy="1525588"/>
            <a:chOff x="-70" y="3281"/>
            <a:chExt cx="4246" cy="961"/>
          </a:xfrm>
        </p:grpSpPr>
        <p:sp>
          <p:nvSpPr>
            <p:cNvPr id="15375" name="Rectangle 31">
              <a:extLst>
                <a:ext uri="{FF2B5EF4-FFF2-40B4-BE49-F238E27FC236}">
                  <a16:creationId xmlns:a16="http://schemas.microsoft.com/office/drawing/2014/main" id="{A37AC5B2-8F84-4F39-85D9-4734D17F823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92" y="3408"/>
              <a:ext cx="3551" cy="59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42E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376" name="Group 32">
              <a:extLst>
                <a:ext uri="{FF2B5EF4-FFF2-40B4-BE49-F238E27FC236}">
                  <a16:creationId xmlns:a16="http://schemas.microsoft.com/office/drawing/2014/main" id="{9DAFA2E7-8E95-4A26-A4F4-4BEB3C813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" y="3281"/>
              <a:ext cx="686" cy="834"/>
              <a:chOff x="3552" y="3339"/>
              <a:chExt cx="412" cy="392"/>
            </a:xfrm>
          </p:grpSpPr>
          <p:grpSp>
            <p:nvGrpSpPr>
              <p:cNvPr id="15378" name="Group 33">
                <a:extLst>
                  <a:ext uri="{FF2B5EF4-FFF2-40B4-BE49-F238E27FC236}">
                    <a16:creationId xmlns:a16="http://schemas.microsoft.com/office/drawing/2014/main" id="{6E45D516-897C-447D-B791-FD1E54C0C1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5380" name="Oval 34">
                  <a:extLst>
                    <a:ext uri="{FF2B5EF4-FFF2-40B4-BE49-F238E27FC236}">
                      <a16:creationId xmlns:a16="http://schemas.microsoft.com/office/drawing/2014/main" id="{DE62C2C1-8243-4124-A78B-D30A0366D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1" name="Freeform 35">
                  <a:extLst>
                    <a:ext uri="{FF2B5EF4-FFF2-40B4-BE49-F238E27FC236}">
                      <a16:creationId xmlns:a16="http://schemas.microsoft.com/office/drawing/2014/main" id="{E8355BD5-5746-4CF7-BCDE-B69FE52BD7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533"/>
                </a:p>
              </p:txBody>
            </p:sp>
          </p:grpSp>
          <p:sp>
            <p:nvSpPr>
              <p:cNvPr id="171044" name="Text Box 36">
                <a:extLst>
                  <a:ext uri="{FF2B5EF4-FFF2-40B4-BE49-F238E27FC236}">
                    <a16:creationId xmlns:a16="http://schemas.microsoft.com/office/drawing/2014/main" id="{C2C124D0-9EFB-4479-964E-7EEA31B98E5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83" y="3404"/>
                <a:ext cx="161" cy="2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267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15377" name="Text Box 37">
              <a:extLst>
                <a:ext uri="{FF2B5EF4-FFF2-40B4-BE49-F238E27FC236}">
                  <a16:creationId xmlns:a16="http://schemas.microsoft.com/office/drawing/2014/main" id="{1F5B1E30-2C68-4B3B-B165-5AA60C297CF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-70" y="3486"/>
              <a:ext cx="34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nóng nực, chật chội, rộng  thênh thang,...</a:t>
              </a:r>
            </a:p>
          </p:txBody>
        </p:sp>
      </p:grpSp>
      <p:sp>
        <p:nvSpPr>
          <p:cNvPr id="171046" name="AutoShape 38">
            <a:extLst>
              <a:ext uri="{FF2B5EF4-FFF2-40B4-BE49-F238E27FC236}">
                <a16:creationId xmlns:a16="http://schemas.microsoft.com/office/drawing/2014/main" id="{0F39BCB1-66BB-412E-8A61-C5E445CB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761"/>
            <a:ext cx="9181501" cy="1377857"/>
          </a:xfrm>
          <a:prstGeom prst="wedgeRoundRectCallout">
            <a:avLst>
              <a:gd name="adj1" fmla="val -46685"/>
              <a:gd name="adj2" fmla="val 4259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Trong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các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nhóm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từ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ngữ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sau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nhóm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nào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chỉ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đặc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điểm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của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người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5" name="AutoShape 35">
            <a:extLst>
              <a:ext uri="{FF2B5EF4-FFF2-40B4-BE49-F238E27FC236}">
                <a16:creationId xmlns:a16="http://schemas.microsoft.com/office/drawing/2014/main" id="{5F844068-78E2-4A0F-9C1A-4194E13C9BFB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66676" y="1362076"/>
            <a:ext cx="3117849" cy="528320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63876" name="AutoShape 36">
            <a:extLst>
              <a:ext uri="{FF2B5EF4-FFF2-40B4-BE49-F238E27FC236}">
                <a16:creationId xmlns:a16="http://schemas.microsoft.com/office/drawing/2014/main" id="{39FE28CC-FE5F-44C9-93DD-F722BA75FFB1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466626" y="381000"/>
            <a:ext cx="3733800" cy="6096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33"/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009FCC26-C723-4E3E-BD10-E33F1B077F0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583907"/>
            <a:ext cx="8737600" cy="1219200"/>
            <a:chOff x="1632" y="1920"/>
            <a:chExt cx="4128" cy="634"/>
          </a:xfrm>
        </p:grpSpPr>
        <p:sp>
          <p:nvSpPr>
            <p:cNvPr id="16406" name="AutoShape 38">
              <a:extLst>
                <a:ext uri="{FF2B5EF4-FFF2-40B4-BE49-F238E27FC236}">
                  <a16:creationId xmlns:a16="http://schemas.microsoft.com/office/drawing/2014/main" id="{1F09B0C1-3274-499B-B899-124B7FA2E9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rgbClr val="000066"/>
            </a:solidFill>
            <a:ln w="57150" algn="ctr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Mùa xuân là tết trồng cây.</a:t>
              </a:r>
              <a:endParaRPr lang="en-US" altLang="en-US" sz="3733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07" name="Group 39">
              <a:extLst>
                <a:ext uri="{FF2B5EF4-FFF2-40B4-BE49-F238E27FC236}">
                  <a16:creationId xmlns:a16="http://schemas.microsoft.com/office/drawing/2014/main" id="{AF09C85C-9EA5-42C9-96BF-92AAB3D84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16408" name="Group 40">
                <a:extLst>
                  <a:ext uri="{FF2B5EF4-FFF2-40B4-BE49-F238E27FC236}">
                    <a16:creationId xmlns:a16="http://schemas.microsoft.com/office/drawing/2014/main" id="{1A30FAA3-4B41-446B-9223-A7BD1FF415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6410" name="Oval 41">
                  <a:extLst>
                    <a:ext uri="{FF2B5EF4-FFF2-40B4-BE49-F238E27FC236}">
                      <a16:creationId xmlns:a16="http://schemas.microsoft.com/office/drawing/2014/main" id="{964D7B1B-1C85-4FD5-B580-D9BBD6F9D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411" name="Freeform 42">
                  <a:extLst>
                    <a:ext uri="{FF2B5EF4-FFF2-40B4-BE49-F238E27FC236}">
                      <a16:creationId xmlns:a16="http://schemas.microsoft.com/office/drawing/2014/main" id="{172D7E6B-BB49-4814-87DD-600582555D4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533"/>
                </a:p>
              </p:txBody>
            </p:sp>
          </p:grpSp>
          <p:sp>
            <p:nvSpPr>
              <p:cNvPr id="163883" name="Text Box 43">
                <a:extLst>
                  <a:ext uri="{FF2B5EF4-FFF2-40B4-BE49-F238E27FC236}">
                    <a16:creationId xmlns:a16="http://schemas.microsoft.com/office/drawing/2014/main" id="{7A7B601E-3110-418E-AFF0-DC337239CEC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61" y="2036"/>
                <a:ext cx="172" cy="268"/>
              </a:xfrm>
              <a:prstGeom prst="rect">
                <a:avLst/>
              </a:prstGeom>
              <a:noFill/>
              <a:ln w="9525" algn="ctr">
                <a:solidFill>
                  <a:srgbClr val="6666FF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267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FC02208B-EC02-4C9E-A6DE-A566A03BC05B}"/>
              </a:ext>
            </a:extLst>
          </p:cNvPr>
          <p:cNvGrpSpPr>
            <a:grpSpLocks/>
          </p:cNvGrpSpPr>
          <p:nvPr/>
        </p:nvGrpSpPr>
        <p:grpSpPr bwMode="auto">
          <a:xfrm>
            <a:off x="4141712" y="3213538"/>
            <a:ext cx="7745488" cy="1219200"/>
            <a:chOff x="1572" y="2607"/>
            <a:chExt cx="4044" cy="638"/>
          </a:xfrm>
        </p:grpSpPr>
        <p:sp>
          <p:nvSpPr>
            <p:cNvPr id="16400" name="AutoShape 45">
              <a:extLst>
                <a:ext uri="{FF2B5EF4-FFF2-40B4-BE49-F238E27FC236}">
                  <a16:creationId xmlns:a16="http://schemas.microsoft.com/office/drawing/2014/main" id="{B51EBB22-1FEE-40B7-8BFE-1FE3D1ACD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rgbClr val="000066"/>
            </a:solidFill>
            <a:ln w="5715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Mùa xuân đang đến mọi nhà.</a:t>
              </a:r>
            </a:p>
          </p:txBody>
        </p:sp>
        <p:grpSp>
          <p:nvGrpSpPr>
            <p:cNvPr id="16401" name="Group 46">
              <a:extLst>
                <a:ext uri="{FF2B5EF4-FFF2-40B4-BE49-F238E27FC236}">
                  <a16:creationId xmlns:a16="http://schemas.microsoft.com/office/drawing/2014/main" id="{53A80EFD-7220-422F-9F6A-C9F2D29D7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2" y="2607"/>
              <a:ext cx="692" cy="638"/>
              <a:chOff x="1764" y="2497"/>
              <a:chExt cx="692" cy="638"/>
            </a:xfrm>
          </p:grpSpPr>
          <p:sp>
            <p:nvSpPr>
              <p:cNvPr id="16404" name="Oval 48">
                <a:extLst>
                  <a:ext uri="{FF2B5EF4-FFF2-40B4-BE49-F238E27FC236}">
                    <a16:creationId xmlns:a16="http://schemas.microsoft.com/office/drawing/2014/main" id="{C58569F1-8602-463E-B8B8-3BEE3182D5E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64" y="2497"/>
                <a:ext cx="692" cy="638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3890" name="Text Box 50">
                <a:extLst>
                  <a:ext uri="{FF2B5EF4-FFF2-40B4-BE49-F238E27FC236}">
                    <a16:creationId xmlns:a16="http://schemas.microsoft.com/office/drawing/2014/main" id="{DB6C16A4-9C40-4F08-8BE3-89A581A86F8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979" y="2608"/>
                <a:ext cx="276" cy="392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4267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0C5EBC1E-1B9D-4F43-B145-5515ADED25E4}"/>
              </a:ext>
            </a:extLst>
          </p:cNvPr>
          <p:cNvGrpSpPr>
            <a:grpSpLocks/>
          </p:cNvGrpSpPr>
          <p:nvPr/>
        </p:nvGrpSpPr>
        <p:grpSpPr bwMode="auto">
          <a:xfrm>
            <a:off x="3293533" y="4724401"/>
            <a:ext cx="8593667" cy="1248833"/>
            <a:chOff x="1344" y="3312"/>
            <a:chExt cx="3916" cy="642"/>
          </a:xfrm>
        </p:grpSpPr>
        <p:sp>
          <p:nvSpPr>
            <p:cNvPr id="16394" name="AutoShape 52">
              <a:extLst>
                <a:ext uri="{FF2B5EF4-FFF2-40B4-BE49-F238E27FC236}">
                  <a16:creationId xmlns:a16="http://schemas.microsoft.com/office/drawing/2014/main" id="{4D21F683-45E4-4F1D-A338-2FC68EAB40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solidFill>
              <a:srgbClr val="000066"/>
            </a:solidFill>
            <a:ln w="5715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 xuân rực rỡ muôn màu.</a:t>
              </a:r>
            </a:p>
          </p:txBody>
        </p:sp>
        <p:grpSp>
          <p:nvGrpSpPr>
            <p:cNvPr id="16395" name="Group 53">
              <a:extLst>
                <a:ext uri="{FF2B5EF4-FFF2-40B4-BE49-F238E27FC236}">
                  <a16:creationId xmlns:a16="http://schemas.microsoft.com/office/drawing/2014/main" id="{7F4A9B54-F749-4D91-9B66-67B6CC2F5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16396" name="Group 54">
                <a:extLst>
                  <a:ext uri="{FF2B5EF4-FFF2-40B4-BE49-F238E27FC236}">
                    <a16:creationId xmlns:a16="http://schemas.microsoft.com/office/drawing/2014/main" id="{EA471644-241B-42A9-A1E6-8FD9DF7292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16398" name="Oval 55">
                  <a:extLst>
                    <a:ext uri="{FF2B5EF4-FFF2-40B4-BE49-F238E27FC236}">
                      <a16:creationId xmlns:a16="http://schemas.microsoft.com/office/drawing/2014/main" id="{A1CE4E1A-D73F-450B-B3D6-0BA2A3F58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399" name="Freeform 56">
                  <a:extLst>
                    <a:ext uri="{FF2B5EF4-FFF2-40B4-BE49-F238E27FC236}">
                      <a16:creationId xmlns:a16="http://schemas.microsoft.com/office/drawing/2014/main" id="{44466625-654B-46AF-BE35-531A767F92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533"/>
                </a:p>
              </p:txBody>
            </p:sp>
          </p:grpSp>
          <p:sp>
            <p:nvSpPr>
              <p:cNvPr id="163897" name="Text Box 57">
                <a:extLst>
                  <a:ext uri="{FF2B5EF4-FFF2-40B4-BE49-F238E27FC236}">
                    <a16:creationId xmlns:a16="http://schemas.microsoft.com/office/drawing/2014/main" id="{1EDBDF5A-F742-4852-A12E-B3B6A8E16CF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386" y="3370"/>
                <a:ext cx="256" cy="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267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163898" name="Text Box 58">
            <a:extLst>
              <a:ext uri="{FF2B5EF4-FFF2-40B4-BE49-F238E27FC236}">
                <a16:creationId xmlns:a16="http://schemas.microsoft.com/office/drawing/2014/main" id="{8AFC2EA3-4BDA-4987-BCB4-D9DD62E1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93085"/>
            <a:ext cx="2212094" cy="4934299"/>
          </a:xfrm>
          <a:prstGeom prst="rect">
            <a:avLst/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endParaRPr lang="en-US" sz="3467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733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Trong</a:t>
            </a:r>
          </a:p>
          <a:p>
            <a:pPr algn="ctr" eaLnBrk="1" hangingPunct="1">
              <a:defRPr/>
            </a:pPr>
            <a:r>
              <a:rPr lang="en-US" sz="3733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các câu</a:t>
            </a:r>
          </a:p>
          <a:p>
            <a:pPr algn="ctr" eaLnBrk="1" hangingPunct="1">
              <a:defRPr/>
            </a:pPr>
            <a:r>
              <a:rPr lang="en-US" sz="3733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bên câu nào là câu </a:t>
            </a:r>
            <a:r>
              <a:rPr lang="en-US" sz="3733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Ai thế nào?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733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393" name="Rectangle 66">
            <a:extLst>
              <a:ext uri="{FF2B5EF4-FFF2-40B4-BE49-F238E27FC236}">
                <a16:creationId xmlns:a16="http://schemas.microsoft.com/office/drawing/2014/main" id="{EE5DBCED-934F-4C6A-8863-E3BF8FFBF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4818"/>
            <a:ext cx="1026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endParaRPr lang="en-US" altLang="en-US" b="1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233 -0.2354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>
            <a:extLst>
              <a:ext uri="{FF2B5EF4-FFF2-40B4-BE49-F238E27FC236}">
                <a16:creationId xmlns:a16="http://schemas.microsoft.com/office/drawing/2014/main" id="{04E4972A-4562-43CE-B8D1-7C48DDEF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15" y="662373"/>
            <a:ext cx="11843370" cy="72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133" b="1" i="1">
                <a:solidFill>
                  <a:srgbClr val="6633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133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133" b="1" i="1">
                <a:solidFill>
                  <a:srgbClr val="663300"/>
                </a:solidFill>
                <a:latin typeface="Arial" panose="020B0604020202020204" pitchFamily="34" charset="0"/>
              </a:rPr>
              <a:t>các câu sau câu nào đặt đúng dấu phẩy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FC9944E2-A4C6-4C34-8481-59EA867D628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35151"/>
            <a:ext cx="11114617" cy="980018"/>
            <a:chOff x="240" y="1680"/>
            <a:chExt cx="5251" cy="618"/>
          </a:xfrm>
        </p:grpSpPr>
        <p:sp>
          <p:nvSpPr>
            <p:cNvPr id="17440" name="Line 12">
              <a:extLst>
                <a:ext uri="{FF2B5EF4-FFF2-40B4-BE49-F238E27FC236}">
                  <a16:creationId xmlns:a16="http://schemas.microsoft.com/office/drawing/2014/main" id="{F69F4816-373C-4168-851B-4F8989634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56"/>
              <a:ext cx="4713" cy="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33"/>
            </a:p>
          </p:txBody>
        </p:sp>
        <p:sp>
          <p:nvSpPr>
            <p:cNvPr id="17441" name="Text Box 13">
              <a:extLst>
                <a:ext uri="{FF2B5EF4-FFF2-40B4-BE49-F238E27FC236}">
                  <a16:creationId xmlns:a16="http://schemas.microsoft.com/office/drawing/2014/main" id="{99F23422-235D-4B71-A848-6AF1F0068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680"/>
              <a:ext cx="4531" cy="47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>
                  <a:solidFill>
                    <a:srgbClr val="0000CC"/>
                  </a:solidFill>
                  <a:latin typeface="Times New Roman" panose="02020603050405020304" pitchFamily="18" charset="0"/>
                </a:rPr>
                <a:t>Lan chăm chỉ, khéo tay, lại học giỏi.</a:t>
              </a:r>
            </a:p>
          </p:txBody>
        </p:sp>
        <p:grpSp>
          <p:nvGrpSpPr>
            <p:cNvPr id="17442" name="Group 14">
              <a:extLst>
                <a:ext uri="{FF2B5EF4-FFF2-40B4-BE49-F238E27FC236}">
                  <a16:creationId xmlns:a16="http://schemas.microsoft.com/office/drawing/2014/main" id="{E5E8229A-9ACE-44F8-BC31-4F01FD2F7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3"/>
              <a:ext cx="558" cy="615"/>
              <a:chOff x="240" y="1683"/>
              <a:chExt cx="558" cy="615"/>
            </a:xfrm>
          </p:grpSpPr>
          <p:sp>
            <p:nvSpPr>
              <p:cNvPr id="17444" name="Text Box 15">
                <a:extLst>
                  <a:ext uri="{FF2B5EF4-FFF2-40B4-BE49-F238E27FC236}">
                    <a16:creationId xmlns:a16="http://schemas.microsoft.com/office/drawing/2014/main" id="{4413AF9F-C41E-4A0E-98F8-8E7A14F2238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38" y="1685"/>
                <a:ext cx="195" cy="369"/>
              </a:xfrm>
              <a:prstGeom prst="rect">
                <a:avLst/>
              </a:prstGeom>
              <a:noFill/>
              <a:ln w="9525" algn="ctr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65904" name="Oval 16">
                <a:extLst>
                  <a:ext uri="{FF2B5EF4-FFF2-40B4-BE49-F238E27FC236}">
                    <a16:creationId xmlns:a16="http://schemas.microsoft.com/office/drawing/2014/main" id="{F7A7A727-D533-4EAA-BBC5-09FC1DD75A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" y="1912"/>
                <a:ext cx="123" cy="155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533"/>
              </a:p>
            </p:txBody>
          </p:sp>
          <p:sp>
            <p:nvSpPr>
              <p:cNvPr id="165905" name="Oval 17">
                <a:extLst>
                  <a:ext uri="{FF2B5EF4-FFF2-40B4-BE49-F238E27FC236}">
                    <a16:creationId xmlns:a16="http://schemas.microsoft.com/office/drawing/2014/main" id="{5231B316-C7B1-48D8-B5CD-36F268AA00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" y="1912"/>
                <a:ext cx="123" cy="15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533"/>
              </a:p>
            </p:txBody>
          </p:sp>
          <p:sp>
            <p:nvSpPr>
              <p:cNvPr id="165906" name="Oval 18">
                <a:extLst>
                  <a:ext uri="{FF2B5EF4-FFF2-40B4-BE49-F238E27FC236}">
                    <a16:creationId xmlns:a16="http://schemas.microsoft.com/office/drawing/2014/main" id="{F4C73FD9-0AAD-4112-94DC-02CD5E86EE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8" y="1872"/>
                <a:ext cx="520" cy="15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533"/>
              </a:p>
            </p:txBody>
          </p:sp>
          <p:sp>
            <p:nvSpPr>
              <p:cNvPr id="165907" name="Oval 19">
                <a:extLst>
                  <a:ext uri="{FF2B5EF4-FFF2-40B4-BE49-F238E27FC236}">
                    <a16:creationId xmlns:a16="http://schemas.microsoft.com/office/drawing/2014/main" id="{EA294280-EDF7-4657-9BA1-DF61299A90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7" y="1909"/>
                <a:ext cx="521" cy="15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533"/>
              </a:p>
            </p:txBody>
          </p:sp>
          <p:sp>
            <p:nvSpPr>
              <p:cNvPr id="17449" name="Oval 20">
                <a:extLst>
                  <a:ext uri="{FF2B5EF4-FFF2-40B4-BE49-F238E27FC236}">
                    <a16:creationId xmlns:a16="http://schemas.microsoft.com/office/drawing/2014/main" id="{118F6FF2-34BD-47B6-A2C1-66E521D1F0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6" y="1772"/>
                <a:ext cx="467" cy="40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450" name="Oval 21">
                <a:extLst>
                  <a:ext uri="{FF2B5EF4-FFF2-40B4-BE49-F238E27FC236}">
                    <a16:creationId xmlns:a16="http://schemas.microsoft.com/office/drawing/2014/main" id="{E61A504D-13DF-4674-B9F6-0449D2690E3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5" y="1683"/>
                <a:ext cx="453" cy="615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451" name="Oval 22">
                <a:extLst>
                  <a:ext uri="{FF2B5EF4-FFF2-40B4-BE49-F238E27FC236}">
                    <a16:creationId xmlns:a16="http://schemas.microsoft.com/office/drawing/2014/main" id="{CFE790FE-9AEF-4949-8888-78B8A967F6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1" y="1687"/>
                <a:ext cx="441" cy="59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452" name="Oval 23">
                <a:extLst>
                  <a:ext uri="{FF2B5EF4-FFF2-40B4-BE49-F238E27FC236}">
                    <a16:creationId xmlns:a16="http://schemas.microsoft.com/office/drawing/2014/main" id="{24946B6A-571C-49A5-8ADA-29781749B2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" y="1692"/>
                <a:ext cx="420" cy="559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453" name="Oval 24">
                <a:extLst>
                  <a:ext uri="{FF2B5EF4-FFF2-40B4-BE49-F238E27FC236}">
                    <a16:creationId xmlns:a16="http://schemas.microsoft.com/office/drawing/2014/main" id="{52E9A46B-97B1-4D9A-BB8F-DBCDA13D26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9" y="1709"/>
                <a:ext cx="374" cy="4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65913" name="Text Box 25">
              <a:extLst>
                <a:ext uri="{FF2B5EF4-FFF2-40B4-BE49-F238E27FC236}">
                  <a16:creationId xmlns:a16="http://schemas.microsoft.com/office/drawing/2014/main" id="{7E8D8B03-032D-407B-8CEE-043E1E77323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7" y="1680"/>
              <a:ext cx="320" cy="576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333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61616E92-868B-47C7-936B-B2863F42D3A1}"/>
              </a:ext>
            </a:extLst>
          </p:cNvPr>
          <p:cNvGrpSpPr>
            <a:grpSpLocks/>
          </p:cNvGrpSpPr>
          <p:nvPr/>
        </p:nvGrpSpPr>
        <p:grpSpPr bwMode="auto">
          <a:xfrm>
            <a:off x="787399" y="3280833"/>
            <a:ext cx="10363200" cy="1062567"/>
            <a:chOff x="240" y="2788"/>
            <a:chExt cx="5225" cy="670"/>
          </a:xfrm>
        </p:grpSpPr>
        <p:sp>
          <p:nvSpPr>
            <p:cNvPr id="17428" name="Line 27">
              <a:extLst>
                <a:ext uri="{FF2B5EF4-FFF2-40B4-BE49-F238E27FC236}">
                  <a16:creationId xmlns:a16="http://schemas.microsoft.com/office/drawing/2014/main" id="{AFFC2EF6-4DFD-442A-ACC7-2883891D1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56"/>
              <a:ext cx="4730" cy="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33"/>
            </a:p>
          </p:txBody>
        </p:sp>
        <p:sp>
          <p:nvSpPr>
            <p:cNvPr id="165916" name="Oval 28">
              <a:extLst>
                <a:ext uri="{FF2B5EF4-FFF2-40B4-BE49-F238E27FC236}">
                  <a16:creationId xmlns:a16="http://schemas.microsoft.com/office/drawing/2014/main" id="{65D19986-B34E-4690-800E-EC065C74C7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3017"/>
              <a:ext cx="131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65917" name="Oval 29">
              <a:extLst>
                <a:ext uri="{FF2B5EF4-FFF2-40B4-BE49-F238E27FC236}">
                  <a16:creationId xmlns:a16="http://schemas.microsoft.com/office/drawing/2014/main" id="{F3D05079-F9CE-44FC-A8A5-5AB4F072C6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3017"/>
              <a:ext cx="131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65918" name="Oval 30">
              <a:extLst>
                <a:ext uri="{FF2B5EF4-FFF2-40B4-BE49-F238E27FC236}">
                  <a16:creationId xmlns:a16="http://schemas.microsoft.com/office/drawing/2014/main" id="{934AEE80-1B7D-48DB-909C-EE988CC17A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9" y="3017"/>
              <a:ext cx="523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65919" name="Oval 31">
              <a:extLst>
                <a:ext uri="{FF2B5EF4-FFF2-40B4-BE49-F238E27FC236}">
                  <a16:creationId xmlns:a16="http://schemas.microsoft.com/office/drawing/2014/main" id="{53241D4A-B354-4CF0-8DAC-23E490B5E8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9" y="3072"/>
              <a:ext cx="522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7433" name="Oval 32">
              <a:extLst>
                <a:ext uri="{FF2B5EF4-FFF2-40B4-BE49-F238E27FC236}">
                  <a16:creationId xmlns:a16="http://schemas.microsoft.com/office/drawing/2014/main" id="{FA59E989-8C35-4796-99E8-2BF4EC2138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" y="2891"/>
              <a:ext cx="470" cy="409"/>
            </a:xfrm>
            <a:prstGeom prst="ellipse">
              <a:avLst/>
            </a:prstGeom>
            <a:solidFill>
              <a:srgbClr val="333333"/>
            </a:solidFill>
            <a:ln w="38100" algn="ctr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4" name="Oval 33">
              <a:extLst>
                <a:ext uri="{FF2B5EF4-FFF2-40B4-BE49-F238E27FC236}">
                  <a16:creationId xmlns:a16="http://schemas.microsoft.com/office/drawing/2014/main" id="{0A5BE5B7-21F5-4D93-A951-45C2282BF1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6" y="2788"/>
              <a:ext cx="455" cy="618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5" name="Oval 34">
              <a:extLst>
                <a:ext uri="{FF2B5EF4-FFF2-40B4-BE49-F238E27FC236}">
                  <a16:creationId xmlns:a16="http://schemas.microsoft.com/office/drawing/2014/main" id="{9DD93353-FBD3-4405-8326-2998CF899A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" y="2792"/>
              <a:ext cx="443" cy="60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6" name="Oval 35">
              <a:extLst>
                <a:ext uri="{FF2B5EF4-FFF2-40B4-BE49-F238E27FC236}">
                  <a16:creationId xmlns:a16="http://schemas.microsoft.com/office/drawing/2014/main" id="{05C24C39-51E0-4C43-AD08-AA79FF3E5B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" y="2797"/>
              <a:ext cx="422" cy="56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7" name="Oval 36">
              <a:extLst>
                <a:ext uri="{FF2B5EF4-FFF2-40B4-BE49-F238E27FC236}">
                  <a16:creationId xmlns:a16="http://schemas.microsoft.com/office/drawing/2014/main" id="{B0312D72-79B8-4C87-9794-34AE4FF3EF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2814"/>
              <a:ext cx="376" cy="4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8" name="Text Box 37">
              <a:extLst>
                <a:ext uri="{FF2B5EF4-FFF2-40B4-BE49-F238E27FC236}">
                  <a16:creationId xmlns:a16="http://schemas.microsoft.com/office/drawing/2014/main" id="{EB5695A0-2177-4D8A-AF31-B3672A199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832"/>
              <a:ext cx="4505" cy="47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>
                  <a:solidFill>
                    <a:srgbClr val="0000CC"/>
                  </a:solidFill>
                  <a:latin typeface="Times New Roman" panose="02020603050405020304" pitchFamily="18" charset="0"/>
                </a:rPr>
                <a:t>Lan chăm chỉ, khéo tay lại, học giỏi.</a:t>
              </a:r>
            </a:p>
          </p:txBody>
        </p:sp>
        <p:sp>
          <p:nvSpPr>
            <p:cNvPr id="165926" name="Text Box 38">
              <a:extLst>
                <a:ext uri="{FF2B5EF4-FFF2-40B4-BE49-F238E27FC236}">
                  <a16:creationId xmlns:a16="http://schemas.microsoft.com/office/drawing/2014/main" id="{2548899A-7CB9-495B-AA5F-A0DE7E4607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5" y="2844"/>
              <a:ext cx="342" cy="576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333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D9B26336-2081-4969-A156-FA94A430A225}"/>
              </a:ext>
            </a:extLst>
          </p:cNvPr>
          <p:cNvGrpSpPr>
            <a:grpSpLocks/>
          </p:cNvGrpSpPr>
          <p:nvPr/>
        </p:nvGrpSpPr>
        <p:grpSpPr bwMode="auto">
          <a:xfrm>
            <a:off x="888999" y="4728633"/>
            <a:ext cx="10043584" cy="1062567"/>
            <a:chOff x="240" y="2788"/>
            <a:chExt cx="5225" cy="670"/>
          </a:xfrm>
        </p:grpSpPr>
        <p:sp>
          <p:nvSpPr>
            <p:cNvPr id="17416" name="Line 40">
              <a:extLst>
                <a:ext uri="{FF2B5EF4-FFF2-40B4-BE49-F238E27FC236}">
                  <a16:creationId xmlns:a16="http://schemas.microsoft.com/office/drawing/2014/main" id="{AA7203D1-5588-4AEE-B683-1549A2C4C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56"/>
              <a:ext cx="4730" cy="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33"/>
            </a:p>
          </p:txBody>
        </p:sp>
        <p:sp>
          <p:nvSpPr>
            <p:cNvPr id="165929" name="Oval 41">
              <a:extLst>
                <a:ext uri="{FF2B5EF4-FFF2-40B4-BE49-F238E27FC236}">
                  <a16:creationId xmlns:a16="http://schemas.microsoft.com/office/drawing/2014/main" id="{F0E07246-2539-4529-9458-F99B66BF47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3017"/>
              <a:ext cx="135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65930" name="Oval 42">
              <a:extLst>
                <a:ext uri="{FF2B5EF4-FFF2-40B4-BE49-F238E27FC236}">
                  <a16:creationId xmlns:a16="http://schemas.microsoft.com/office/drawing/2014/main" id="{B816439A-17B4-41AE-922A-B1DF77CF98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3017"/>
              <a:ext cx="135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65931" name="Oval 43">
              <a:extLst>
                <a:ext uri="{FF2B5EF4-FFF2-40B4-BE49-F238E27FC236}">
                  <a16:creationId xmlns:a16="http://schemas.microsoft.com/office/drawing/2014/main" id="{4DF6CC88-9FD8-40DA-9D21-3BCC389E59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9" y="3017"/>
              <a:ext cx="523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65932" name="Oval 44">
              <a:extLst>
                <a:ext uri="{FF2B5EF4-FFF2-40B4-BE49-F238E27FC236}">
                  <a16:creationId xmlns:a16="http://schemas.microsoft.com/office/drawing/2014/main" id="{5FF772B7-B3EC-48F2-AFF7-82EA859900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9" y="3072"/>
              <a:ext cx="522" cy="15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533"/>
            </a:p>
          </p:txBody>
        </p:sp>
        <p:sp>
          <p:nvSpPr>
            <p:cNvPr id="17421" name="Oval 45">
              <a:extLst>
                <a:ext uri="{FF2B5EF4-FFF2-40B4-BE49-F238E27FC236}">
                  <a16:creationId xmlns:a16="http://schemas.microsoft.com/office/drawing/2014/main" id="{67522D7D-3486-4EE1-AEAD-A56A3A1900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" y="2891"/>
              <a:ext cx="470" cy="409"/>
            </a:xfrm>
            <a:prstGeom prst="ellipse">
              <a:avLst/>
            </a:prstGeom>
            <a:solidFill>
              <a:srgbClr val="333333"/>
            </a:solidFill>
            <a:ln w="38100" algn="ctr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Oval 46">
              <a:extLst>
                <a:ext uri="{FF2B5EF4-FFF2-40B4-BE49-F238E27FC236}">
                  <a16:creationId xmlns:a16="http://schemas.microsoft.com/office/drawing/2014/main" id="{97216BAE-F832-4ABC-9295-C777CE5606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6" y="2788"/>
              <a:ext cx="455" cy="618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3" name="Oval 47">
              <a:extLst>
                <a:ext uri="{FF2B5EF4-FFF2-40B4-BE49-F238E27FC236}">
                  <a16:creationId xmlns:a16="http://schemas.microsoft.com/office/drawing/2014/main" id="{697687C5-D9DC-4900-A08B-7F97746CBF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" y="2792"/>
              <a:ext cx="443" cy="60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4" name="Oval 48">
              <a:extLst>
                <a:ext uri="{FF2B5EF4-FFF2-40B4-BE49-F238E27FC236}">
                  <a16:creationId xmlns:a16="http://schemas.microsoft.com/office/drawing/2014/main" id="{19272FB5-6EAF-44ED-9651-7DFBD11AC2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" y="2797"/>
              <a:ext cx="422" cy="56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5" name="Oval 49">
              <a:extLst>
                <a:ext uri="{FF2B5EF4-FFF2-40B4-BE49-F238E27FC236}">
                  <a16:creationId xmlns:a16="http://schemas.microsoft.com/office/drawing/2014/main" id="{43ADDDAB-771F-4CED-B72C-0795E5E131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2814"/>
              <a:ext cx="376" cy="4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6" name="Text Box 50">
              <a:extLst>
                <a:ext uri="{FF2B5EF4-FFF2-40B4-BE49-F238E27FC236}">
                  <a16:creationId xmlns:a16="http://schemas.microsoft.com/office/drawing/2014/main" id="{8A86270B-F65F-4CFA-8F27-CA34512BE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832"/>
              <a:ext cx="4505" cy="47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>
                  <a:solidFill>
                    <a:srgbClr val="0000CC"/>
                  </a:solidFill>
                  <a:latin typeface="Times New Roman" panose="02020603050405020304" pitchFamily="18" charset="0"/>
                </a:rPr>
                <a:t>Lan chăm chỉ, khéo tay lại học giỏi.</a:t>
              </a:r>
              <a:r>
                <a:rPr lang="en-US" altLang="en-US" sz="4267"/>
                <a:t> </a:t>
              </a:r>
              <a:endParaRPr lang="en-US" altLang="en-US" sz="4267" b="1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939" name="Text Box 51">
              <a:extLst>
                <a:ext uri="{FF2B5EF4-FFF2-40B4-BE49-F238E27FC236}">
                  <a16:creationId xmlns:a16="http://schemas.microsoft.com/office/drawing/2014/main" id="{491BF89B-D4C0-4508-A79C-AEFA25A3A0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7" y="2844"/>
              <a:ext cx="353" cy="576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333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0481 -0.29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6801" y="-2255035"/>
            <a:ext cx="1819331" cy="161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1662" y="1619572"/>
            <a:ext cx="1122088" cy="89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276600" y="5029200"/>
            <a:ext cx="5381398" cy="125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6814" y="-2311179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822562" y="782909"/>
            <a:ext cx="8686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err="1">
                <a:cs typeface="Times New Roman" panose="02020603050405020304" pitchFamily="18" charset="0"/>
              </a:rPr>
              <a:t>Thứ</a:t>
            </a:r>
            <a:r>
              <a:rPr lang="en-US" altLang="en-US" sz="3600" b="1"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cs typeface="Times New Roman" panose="02020603050405020304" pitchFamily="18" charset="0"/>
              </a:rPr>
              <a:t>T</a:t>
            </a:r>
            <a:r>
              <a:rPr lang="en-US" altLang="en-US" sz="3600" b="1">
                <a:cs typeface="Times New Roman" panose="02020603050405020304" pitchFamily="18" charset="0"/>
              </a:rPr>
              <a:t>ư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cs typeface="Times New Roman" panose="02020603050405020304" pitchFamily="18" charset="0"/>
              </a:rPr>
              <a:t>… </a:t>
            </a:r>
            <a:r>
              <a:rPr lang="en-US" altLang="en-US" sz="3600" b="1" err="1">
                <a:cs typeface="Times New Roman" panose="02020603050405020304" pitchFamily="18" charset="0"/>
              </a:rPr>
              <a:t>tháng</a:t>
            </a:r>
            <a:r>
              <a:rPr lang="en-US" altLang="en-US" sz="3600" b="1">
                <a:cs typeface="Times New Roman" panose="02020603050405020304" pitchFamily="18" charset="0"/>
              </a:rPr>
              <a:t> … </a:t>
            </a:r>
            <a:r>
              <a:rPr lang="en-US" altLang="en-US" sz="3600" b="1" err="1">
                <a:cs typeface="Times New Roman" panose="02020603050405020304" pitchFamily="18" charset="0"/>
              </a:rPr>
              <a:t>năm</a:t>
            </a:r>
            <a:r>
              <a:rPr lang="en-US" altLang="en-US" sz="3600" b="1">
                <a:cs typeface="Times New Roman" panose="02020603050405020304" pitchFamily="18" charset="0"/>
              </a:rPr>
              <a:t> 2022</a:t>
            </a:r>
            <a:endParaRPr lang="en-US" altLang="en-US" sz="3600" b="1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u="sng" dirty="0" err="1">
                <a:cs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cs typeface="Times New Roman" panose="02020603050405020304" pitchFamily="18" charset="0"/>
              </a:rPr>
              <a:t>từ</a:t>
            </a:r>
            <a:r>
              <a:rPr lang="en-US" altLang="en-US" sz="36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cs typeface="Times New Roman" panose="02020603050405020304" pitchFamily="18" charset="0"/>
              </a:rPr>
              <a:t>câu</a:t>
            </a:r>
            <a:endParaRPr lang="en-US" altLang="en-US" sz="3600" b="1" u="sng" dirty="0">
              <a:cs typeface="Times New Roman" panose="02020603050405020304" pitchFamily="18" charset="0"/>
            </a:endParaRPr>
          </a:p>
        </p:txBody>
      </p:sp>
      <p:sp>
        <p:nvSpPr>
          <p:cNvPr id="12" name="Rectangle 85">
            <a:extLst>
              <a:ext uri="{FF2B5EF4-FFF2-40B4-BE49-F238E27FC236}">
                <a16:creationId xmlns:a16="http://schemas.microsoft.com/office/drawing/2014/main" id="{725831CA-6BDD-43A9-A01C-605BD6CF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12237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về từ chỉ đặc điểm.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câu Ai thế nào? Dấu phẩy.</a:t>
            </a:r>
          </a:p>
        </p:txBody>
      </p:sp>
    </p:spTree>
    <p:extLst>
      <p:ext uri="{BB962C8B-B14F-4D97-AF65-F5344CB8AC3E}">
        <p14:creationId xmlns:p14="http://schemas.microsoft.com/office/powerpoint/2010/main" val="26733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4B941-D7B1-427C-A081-B2E633FD7600}"/>
              </a:ext>
            </a:extLst>
          </p:cNvPr>
          <p:cNvSpPr txBox="1"/>
          <p:nvPr/>
        </p:nvSpPr>
        <p:spPr>
          <a:xfrm>
            <a:off x="342900" y="292725"/>
            <a:ext cx="1150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1. Tìm những từ ngữ thích hợp để nói về đặc điểm của nhân vật trong các bài tập đọc dưới đây: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37DFD34-39F4-4BC0-A402-276ADBFD2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18233"/>
              </p:ext>
            </p:extLst>
          </p:nvPr>
        </p:nvGraphicFramePr>
        <p:xfrm>
          <a:off x="838200" y="2011678"/>
          <a:ext cx="10287000" cy="393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989198217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132663888"/>
                    </a:ext>
                  </a:extLst>
                </a:gridCol>
              </a:tblGrid>
              <a:tr h="829672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nhân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21487"/>
                  </a:ext>
                </a:extLst>
              </a:tr>
              <a:tr h="1551125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Chú bé Mến trong truyện Đôi bạn.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</a:p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79973"/>
                  </a:ext>
                </a:extLst>
              </a:tr>
              <a:tr h="1551125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Anh Đom Đóm trong bài thơ cùng tên.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</a:p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7859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8DEEE-41D1-4F62-B1AC-66E04337C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6667483" cy="5410200"/>
          </a:xfrm>
          <a:prstGeom prst="rect">
            <a:avLst/>
          </a:prstGeom>
        </p:spPr>
      </p:pic>
      <p:sp>
        <p:nvSpPr>
          <p:cNvPr id="3" name="Rectangle 53">
            <a:extLst>
              <a:ext uri="{FF2B5EF4-FFF2-40B4-BE49-F238E27FC236}">
                <a16:creationId xmlns:a16="http://schemas.microsoft.com/office/drawing/2014/main" id="{BC51E422-5D31-4DC7-973F-CADD636B7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9974"/>
            <a:ext cx="11734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chú bé Mến trong truyện Đôi bạn như thế nào?</a:t>
            </a:r>
          </a:p>
        </p:txBody>
      </p:sp>
      <p:sp>
        <p:nvSpPr>
          <p:cNvPr id="5" name="Text Box 54">
            <a:extLst>
              <a:ext uri="{FF2B5EF4-FFF2-40B4-BE49-F238E27FC236}">
                <a16:creationId xmlns:a16="http://schemas.microsoft.com/office/drawing/2014/main" id="{E8AB2A5D-6E03-4BE9-A839-6C4A0887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526" y="1851614"/>
            <a:ext cx="3810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</a:t>
            </a:r>
          </a:p>
        </p:txBody>
      </p:sp>
      <p:sp>
        <p:nvSpPr>
          <p:cNvPr id="6" name="Text Box 55">
            <a:extLst>
              <a:ext uri="{FF2B5EF4-FFF2-40B4-BE49-F238E27FC236}">
                <a16:creationId xmlns:a16="http://schemas.microsoft.com/office/drawing/2014/main" id="{63A32CA8-CFA9-4FC2-9D00-456574E5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526" y="2651331"/>
            <a:ext cx="23784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bụng,</a:t>
            </a:r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4495FF0D-BBFD-4A1F-98B7-3D415796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526" y="3294726"/>
            <a:ext cx="58336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ngần ngại cứu người,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335C46AF-6B2B-4133-85ED-81B450A1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526" y="4738766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sống vì người khác  …</a:t>
            </a:r>
          </a:p>
        </p:txBody>
      </p:sp>
    </p:spTree>
    <p:extLst>
      <p:ext uri="{BB962C8B-B14F-4D97-AF65-F5344CB8AC3E}">
        <p14:creationId xmlns:p14="http://schemas.microsoft.com/office/powerpoint/2010/main" val="19674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Text Box 19">
            <a:extLst>
              <a:ext uri="{FF2B5EF4-FFF2-40B4-BE49-F238E27FC236}">
                <a16:creationId xmlns:a16="http://schemas.microsoft.com/office/drawing/2014/main" id="{2D14CAD0-18AE-4505-AD1D-1E3EB522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442" y="2363094"/>
            <a:ext cx="40011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cần,</a:t>
            </a: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CF4E25AF-847E-420D-AAD8-A43FFE98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442" y="3318042"/>
            <a:ext cx="31125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chỉ,</a:t>
            </a: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E799B6A5-8EF1-4DAC-8B75-634423EA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286" y="4272990"/>
            <a:ext cx="39363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 năng , …</a:t>
            </a:r>
          </a:p>
        </p:txBody>
      </p:sp>
      <p:sp>
        <p:nvSpPr>
          <p:cNvPr id="10" name="Rectangle 53">
            <a:extLst>
              <a:ext uri="{FF2B5EF4-FFF2-40B4-BE49-F238E27FC236}">
                <a16:creationId xmlns:a16="http://schemas.microsoft.com/office/drawing/2014/main" id="{636650FE-64F3-4156-BA3C-DAF3F377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9974"/>
            <a:ext cx="11734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Anh Đom Đóm trong bài thơ cùng tên như thế nào?</a:t>
            </a:r>
          </a:p>
        </p:txBody>
      </p:sp>
      <p:pic>
        <p:nvPicPr>
          <p:cNvPr id="10253" name="Picture 13" descr="Lý thuyết tập đọc: anh đom đóm tiếng việt 3">
            <a:extLst>
              <a:ext uri="{FF2B5EF4-FFF2-40B4-BE49-F238E27FC236}">
                <a16:creationId xmlns:a16="http://schemas.microsoft.com/office/drawing/2014/main" id="{EEB99F7F-8308-41E6-8050-89E18584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477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 autoUpdateAnimBg="0"/>
      <p:bldP spid="33812" grpId="0" autoUpdateAnimBg="0"/>
      <p:bldP spid="33813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10079B6B-A774-48EA-875E-56DBF192D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35711"/>
              </p:ext>
            </p:extLst>
          </p:nvPr>
        </p:nvGraphicFramePr>
        <p:xfrm>
          <a:off x="685800" y="2171076"/>
          <a:ext cx="11125200" cy="430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989198217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132663888"/>
                    </a:ext>
                  </a:extLst>
                </a:gridCol>
              </a:tblGrid>
              <a:tr h="829672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nhân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21487"/>
                  </a:ext>
                </a:extLst>
              </a:tr>
              <a:tr h="1551125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Chú bé Mến trong truyện Đôi bạn.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79973"/>
                  </a:ext>
                </a:extLst>
              </a:tr>
              <a:tr h="1551125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Anh Đom Đóm trong bài thơ cùng tên.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785947"/>
                  </a:ext>
                </a:extLst>
              </a:tr>
            </a:tbl>
          </a:graphicData>
        </a:graphic>
      </p:graphicFrame>
      <p:sp>
        <p:nvSpPr>
          <p:cNvPr id="13314" name="Text Box 8">
            <a:extLst>
              <a:ext uri="{FF2B5EF4-FFF2-40B4-BE49-F238E27FC236}">
                <a16:creationId xmlns:a16="http://schemas.microsoft.com/office/drawing/2014/main" id="{EF3952F8-0E0C-4DF2-A158-D36A4E0A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1) Tìm và viết những từ ngữ thích hợp để nói về đặc điểm của nhân vật trong các bài tập đọc dưới đây:</a:t>
            </a:r>
          </a:p>
        </p:txBody>
      </p:sp>
      <p:sp>
        <p:nvSpPr>
          <p:cNvPr id="13332" name="Text Box 178">
            <a:extLst>
              <a:ext uri="{FF2B5EF4-FFF2-40B4-BE49-F238E27FC236}">
                <a16:creationId xmlns:a16="http://schemas.microsoft.com/office/drawing/2014/main" id="{AC8EF0DA-ECFB-4FE5-A1AF-F791B185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u="sng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chemeClr val="bg1"/>
                </a:solidFill>
                <a:cs typeface="Arial" panose="020B0604020202020204" pitchFamily="34" charset="0"/>
              </a:rPr>
              <a:t>Luyện từ và câu</a:t>
            </a:r>
            <a:endParaRPr lang="en-US" alt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34" name="Text Box 243">
            <a:extLst>
              <a:ext uri="{FF2B5EF4-FFF2-40B4-BE49-F238E27FC236}">
                <a16:creationId xmlns:a16="http://schemas.microsoft.com/office/drawing/2014/main" id="{F77670FC-EA10-4C1C-9CFB-F1B5F2F6F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958769"/>
            <a:ext cx="6400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không ngần ngại cứu người, tốt bụng, biết sống vì người khác,…</a:t>
            </a:r>
          </a:p>
        </p:txBody>
      </p:sp>
      <p:sp>
        <p:nvSpPr>
          <p:cNvPr id="13335" name="Text Box 251">
            <a:extLst>
              <a:ext uri="{FF2B5EF4-FFF2-40B4-BE49-F238E27FC236}">
                <a16:creationId xmlns:a16="http://schemas.microsoft.com/office/drawing/2014/main" id="{6C5DC261-7410-4677-829C-A755B4E6B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118" y="4871590"/>
            <a:ext cx="65288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cần, chăm chỉ, siêng năng ,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C2E2C-8852-4647-B423-496A441A72B4}"/>
              </a:ext>
            </a:extLst>
          </p:cNvPr>
          <p:cNvSpPr txBox="1"/>
          <p:nvPr/>
        </p:nvSpPr>
        <p:spPr>
          <a:xfrm>
            <a:off x="342900" y="292725"/>
            <a:ext cx="1150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1. Tìm những từ ngữ thích hợp để nói về đặc điểm của nhân vật trong các bài tập đọc dưới đây: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1B1A55-90F6-414A-8B41-3F9DCD39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19"/>
            <a:ext cx="10896600" cy="59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Đặt câu theo mẫu 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nào?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miêu tả một bác nông dân.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Để miêu tả một bông hoa trong vườn.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miêu tả một buổi sớm mùa đông.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E4C8C38-87CF-40CC-88E7-B684A3E01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Buổi sớm hôm nay lạnh cóng tay.</a:t>
            </a: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11C27044-B3C0-4F1B-A56B-F476DCF04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238" y="609600"/>
            <a:ext cx="2264923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366227BA-6B37-4DC4-B0D0-08307254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04801"/>
            <a:ext cx="3352800" cy="26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5867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1D5A5BCF-410F-40AC-A4BB-146F416BC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04801"/>
            <a:ext cx="3352800" cy="26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5867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3238C9FC-405A-49EF-B646-1BD5ADE84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1001"/>
            <a:ext cx="3352800" cy="26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5867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7463" name="Picture 7" descr="anh2">
            <a:extLst>
              <a:ext uri="{FF2B5EF4-FFF2-40B4-BE49-F238E27FC236}">
                <a16:creationId xmlns:a16="http://schemas.microsoft.com/office/drawing/2014/main" id="{C7F5C6D2-58C3-43B5-A07B-E82C5F78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406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9" name="Picture 13" descr="Sapa2">
            <a:extLst>
              <a:ext uri="{FF2B5EF4-FFF2-40B4-BE49-F238E27FC236}">
                <a16:creationId xmlns:a16="http://schemas.microsoft.com/office/drawing/2014/main" id="{7689372A-D9C1-449F-993B-AB6625D3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648200"/>
            <a:ext cx="3962400" cy="220980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0" name="Picture 14" descr="hoa hong">
            <a:extLst>
              <a:ext uri="{FF2B5EF4-FFF2-40B4-BE49-F238E27FC236}">
                <a16:creationId xmlns:a16="http://schemas.microsoft.com/office/drawing/2014/main" id="{9340A294-E3FC-4218-94B8-6E5064EF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0"/>
            <a:ext cx="4064000" cy="2286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7471" name="il_fi" descr="small%20farmer">
            <a:extLst>
              <a:ext uri="{FF2B5EF4-FFF2-40B4-BE49-F238E27FC236}">
                <a16:creationId xmlns:a16="http://schemas.microsoft.com/office/drawing/2014/main" id="{BD1A0B13-2CCA-40AA-8DC6-4788AF53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il_fi" descr="bp2">
            <a:extLst>
              <a:ext uri="{FF2B5EF4-FFF2-40B4-BE49-F238E27FC236}">
                <a16:creationId xmlns:a16="http://schemas.microsoft.com/office/drawing/2014/main" id="{9051BB51-8FC1-41B8-A2E1-0E2E76C1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8" name="rg_hi" descr="ANd9GcRt4D-ZiXHztTml4eE4JbkV6Pqhzrxd8xEciI8h3JrYh5C75FlY">
            <a:extLst>
              <a:ext uri="{FF2B5EF4-FFF2-40B4-BE49-F238E27FC236}">
                <a16:creationId xmlns:a16="http://schemas.microsoft.com/office/drawing/2014/main" id="{8A2482C6-88E9-4D26-AF83-C1E51D84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28600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9" name="Picture 23" descr="ANd9GcS482hS7zEzptZPk0HyKOVeGq8hAJxxDO0Vm-sAPRwzVcJOJltjSg">
            <a:extLst>
              <a:ext uri="{FF2B5EF4-FFF2-40B4-BE49-F238E27FC236}">
                <a16:creationId xmlns:a16="http://schemas.microsoft.com/office/drawing/2014/main" id="{4C6C07F8-313A-4F2D-B27C-F9B5556E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064000" cy="22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0" name="il_fi" descr="leuven1">
            <a:extLst>
              <a:ext uri="{FF2B5EF4-FFF2-40B4-BE49-F238E27FC236}">
                <a16:creationId xmlns:a16="http://schemas.microsoft.com/office/drawing/2014/main" id="{02AE447F-1842-4E9C-9DBA-357B2429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406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1" name="rg_hi" descr="ANd9GcRkdVp72OqHTW8I6wn0ylOUYF31HMAUiFD9ZoXP8n3vHxkW0miM0Q">
            <a:extLst>
              <a:ext uri="{FF2B5EF4-FFF2-40B4-BE49-F238E27FC236}">
                <a16:creationId xmlns:a16="http://schemas.microsoft.com/office/drawing/2014/main" id="{AD7E2251-7F01-4C18-AAA2-17CC2185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6482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Text Box 12">
            <a:extLst>
              <a:ext uri="{FF2B5EF4-FFF2-40B4-BE49-F238E27FC236}">
                <a16:creationId xmlns:a16="http://schemas.microsoft.com/office/drawing/2014/main" id="{985FBE22-389F-4963-98EF-857810E4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62" y="1447800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HP001 4 hàng" panose="020B0603050302020204" pitchFamily="34" charset="0"/>
              </a:rPr>
              <a:t>Bác nông dân rất chịu khó.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2749A7-F7B7-46E2-9B8E-BBCDB12DB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19"/>
            <a:ext cx="1089660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Đặt câu theo mẫu 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nào?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miêu tả một bác nông dân.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Để miêu tả một bông hoa trong vườn.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miêu tả một buổi sớm mùa đông.</a:t>
            </a:r>
          </a:p>
          <a:p>
            <a:pPr eaLnBrk="1" hangingPunct="1"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2298A-B7CE-4915-86FB-579679FC3A8F}"/>
              </a:ext>
            </a:extLst>
          </p:cNvPr>
          <p:cNvSpPr txBox="1"/>
          <p:nvPr/>
        </p:nvSpPr>
        <p:spPr>
          <a:xfrm>
            <a:off x="622570" y="2600458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Bông hoa trong vườn thơm ngát</a:t>
            </a:r>
            <a:r>
              <a:rPr lang="en-US" sz="4400" b="1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30C26-73BE-40EC-AF12-6F3A8BBCBD30}"/>
              </a:ext>
            </a:extLst>
          </p:cNvPr>
          <p:cNvSpPr txBox="1"/>
          <p:nvPr/>
        </p:nvSpPr>
        <p:spPr>
          <a:xfrm>
            <a:off x="622570" y="3926134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Buổi sớm mùa đông lạnh buốt</a:t>
            </a:r>
            <a:r>
              <a:rPr lang="en-US" sz="4400" b="1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1494</TotalTime>
  <Words>601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HP001 4 hàng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DELL</cp:lastModifiedBy>
  <cp:revision>96</cp:revision>
  <dcterms:created xsi:type="dcterms:W3CDTF">2005-12-31T17:14:28Z</dcterms:created>
  <dcterms:modified xsi:type="dcterms:W3CDTF">2022-01-04T02:57:59Z</dcterms:modified>
</cp:coreProperties>
</file>